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</p:sldIdLst>
  <p:sldSz cy="10440000" cx="7560000"/>
  <p:notesSz cx="6858000" cy="9144000"/>
  <p:embeddedFontLst>
    <p:embeddedFont>
      <p:font typeface="Roboto"/>
      <p:regular r:id="rId10"/>
      <p:bold r:id="rId11"/>
      <p:italic r:id="rId12"/>
      <p:boldItalic r:id="rId13"/>
    </p:embeddedFont>
    <p:embeddedFont>
      <p:font typeface="Fira Sans Medium"/>
      <p:regular r:id="rId14"/>
      <p:bold r:id="rId15"/>
      <p:italic r:id="rId16"/>
      <p:boldItalic r:id="rId17"/>
    </p:embeddedFont>
    <p:embeddedFont>
      <p:font typeface="Barlow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72">
          <p15:clr>
            <a:srgbClr val="747775"/>
          </p15:clr>
        </p15:guide>
        <p15:guide id="3" pos="4491">
          <p15:clr>
            <a:srgbClr val="747775"/>
          </p15:clr>
        </p15:guide>
        <p15:guide id="4" pos="483">
          <p15:clr>
            <a:srgbClr val="747775"/>
          </p15:clr>
        </p15:guide>
        <p15:guide id="5" orient="horz" pos="483">
          <p15:clr>
            <a:srgbClr val="747775"/>
          </p15:clr>
        </p15:guide>
        <p15:guide id="6" orient="horz" pos="6093">
          <p15:clr>
            <a:srgbClr val="747775"/>
          </p15:clr>
        </p15:guide>
      </p15:sldGuideLst>
    </p:ext>
    <p:ext uri="GoogleSlidesCustomDataVersion2">
      <go:slidesCustomData xmlns:go="http://customooxmlschemas.google.com/" r:id="rId22" roundtripDataSignature="AMtx7mh2OhlMIHmurRAUxN/djkqhbCOT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72"/>
        <p:guide pos="4491"/>
        <p:guide pos="483"/>
        <p:guide pos="483" orient="horz"/>
        <p:guide pos="609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italic.fntdata"/><Relationship Id="rId11" Type="http://schemas.openxmlformats.org/officeDocument/2006/relationships/font" Target="fonts/Roboto-bold.fntdata"/><Relationship Id="rId22" Type="http://customschemas.google.com/relationships/presentationmetadata" Target="metadata"/><Relationship Id="rId10" Type="http://schemas.openxmlformats.org/officeDocument/2006/relationships/font" Target="fonts/Roboto-regular.fntdata"/><Relationship Id="rId21" Type="http://schemas.openxmlformats.org/officeDocument/2006/relationships/font" Target="fonts/Barlow-boldItalic.fntdata"/><Relationship Id="rId13" Type="http://schemas.openxmlformats.org/officeDocument/2006/relationships/font" Target="fonts/Roboto-boldItalic.fntdata"/><Relationship Id="rId12" Type="http://schemas.openxmlformats.org/officeDocument/2006/relationships/font" Target="fonts/Roboto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FiraSansMedium-bold.fntdata"/><Relationship Id="rId14" Type="http://schemas.openxmlformats.org/officeDocument/2006/relationships/font" Target="fonts/FiraSansMedium-regular.fntdata"/><Relationship Id="rId17" Type="http://schemas.openxmlformats.org/officeDocument/2006/relationships/font" Target="fonts/FiraSansMedium-boldItalic.fntdata"/><Relationship Id="rId16" Type="http://schemas.openxmlformats.org/officeDocument/2006/relationships/font" Target="fonts/FiraSansMedium-italic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Barlow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Barlow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me page 1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5"/>
          <p:cNvSpPr/>
          <p:nvPr/>
        </p:nvSpPr>
        <p:spPr>
          <a:xfrm>
            <a:off x="1108200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5"/>
          <p:cNvSpPr/>
          <p:nvPr/>
        </p:nvSpPr>
        <p:spPr>
          <a:xfrm>
            <a:off x="2683231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4258262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5"/>
          <p:cNvSpPr/>
          <p:nvPr/>
        </p:nvSpPr>
        <p:spPr>
          <a:xfrm>
            <a:off x="5833293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5"/>
          <p:cNvSpPr txBox="1"/>
          <p:nvPr/>
        </p:nvSpPr>
        <p:spPr>
          <a:xfrm>
            <a:off x="1213288" y="2106200"/>
            <a:ext cx="1225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Compréhension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5"/>
          <p:cNvSpPr txBox="1"/>
          <p:nvPr/>
        </p:nvSpPr>
        <p:spPr>
          <a:xfrm>
            <a:off x="3055825" y="2123000"/>
            <a:ext cx="69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" name="Google Shape;17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742675" y="10982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oogle Shape;18;p5"/>
          <p:cNvGrpSpPr/>
          <p:nvPr/>
        </p:nvGrpSpPr>
        <p:grpSpPr>
          <a:xfrm>
            <a:off x="4589789" y="1228274"/>
            <a:ext cx="820008" cy="878061"/>
            <a:chOff x="1674750" y="3254050"/>
            <a:chExt cx="294575" cy="295375"/>
          </a:xfrm>
        </p:grpSpPr>
        <p:sp>
          <p:nvSpPr>
            <p:cNvPr id="19" name="Google Shape;19;p5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5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5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Google Shape;22;p5"/>
          <p:cNvSpPr txBox="1"/>
          <p:nvPr/>
        </p:nvSpPr>
        <p:spPr>
          <a:xfrm>
            <a:off x="4319675" y="2132513"/>
            <a:ext cx="14274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1 heure maximum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5"/>
          <p:cNvSpPr/>
          <p:nvPr/>
        </p:nvSpPr>
        <p:spPr>
          <a:xfrm>
            <a:off x="6009728" y="1356943"/>
            <a:ext cx="368186" cy="287081"/>
          </a:xfrm>
          <a:custGeom>
            <a:rect b="b" l="l" r="r" t="t"/>
            <a:pathLst>
              <a:path extrusionOk="0" h="9925" w="12729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213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" name="Google Shape;24;p5"/>
          <p:cNvGrpSpPr/>
          <p:nvPr/>
        </p:nvGrpSpPr>
        <p:grpSpPr>
          <a:xfrm>
            <a:off x="6009737" y="1858532"/>
            <a:ext cx="340573" cy="339271"/>
            <a:chOff x="2085450" y="842250"/>
            <a:chExt cx="483700" cy="481850"/>
          </a:xfrm>
        </p:grpSpPr>
        <p:sp>
          <p:nvSpPr>
            <p:cNvPr id="25" name="Google Shape;25;p5"/>
            <p:cNvSpPr/>
            <p:nvPr/>
          </p:nvSpPr>
          <p:spPr>
            <a:xfrm>
              <a:off x="2085525" y="926925"/>
              <a:ext cx="483625" cy="397175"/>
            </a:xfrm>
            <a:custGeom>
              <a:rect b="b" l="l" r="r" t="t"/>
              <a:pathLst>
                <a:path extrusionOk="0" h="15887" w="19345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5"/>
            <p:cNvSpPr/>
            <p:nvPr/>
          </p:nvSpPr>
          <p:spPr>
            <a:xfrm>
              <a:off x="2085450" y="1151875"/>
              <a:ext cx="143650" cy="87575"/>
            </a:xfrm>
            <a:custGeom>
              <a:rect b="b" l="l" r="r" t="t"/>
              <a:pathLst>
                <a:path extrusionOk="0" h="3503" w="5746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5"/>
            <p:cNvSpPr/>
            <p:nvPr/>
          </p:nvSpPr>
          <p:spPr>
            <a:xfrm>
              <a:off x="2274775" y="842250"/>
              <a:ext cx="294375" cy="197650"/>
            </a:xfrm>
            <a:custGeom>
              <a:rect b="b" l="l" r="r" t="t"/>
              <a:pathLst>
                <a:path extrusionOk="0" h="7906" w="11775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" name="Google Shape;28;p5"/>
          <p:cNvSpPr txBox="1"/>
          <p:nvPr/>
        </p:nvSpPr>
        <p:spPr>
          <a:xfrm>
            <a:off x="6445950" y="13315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S’exprimer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/>
          <p:nvPr/>
        </p:nvSpPr>
        <p:spPr>
          <a:xfrm>
            <a:off x="6445950" y="1772255"/>
            <a:ext cx="748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Faire un choix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 txBox="1"/>
          <p:nvPr/>
        </p:nvSpPr>
        <p:spPr>
          <a:xfrm>
            <a:off x="3021020" y="1884600"/>
            <a:ext cx="748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6 max</a:t>
            </a:r>
            <a:endParaRPr b="1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" name="Google Shape;31;p5"/>
          <p:cNvGrpSpPr/>
          <p:nvPr/>
        </p:nvGrpSpPr>
        <p:grpSpPr>
          <a:xfrm>
            <a:off x="255459" y="507597"/>
            <a:ext cx="350079" cy="350079"/>
            <a:chOff x="2037825" y="3254050"/>
            <a:chExt cx="296175" cy="296175"/>
          </a:xfrm>
        </p:grpSpPr>
        <p:sp>
          <p:nvSpPr>
            <p:cNvPr id="32" name="Google Shape;32;p5"/>
            <p:cNvSpPr/>
            <p:nvPr/>
          </p:nvSpPr>
          <p:spPr>
            <a:xfrm>
              <a:off x="2063825" y="3254050"/>
              <a:ext cx="86675" cy="86675"/>
            </a:xfrm>
            <a:custGeom>
              <a:rect b="b" l="l" r="r" t="t"/>
              <a:pathLst>
                <a:path extrusionOk="0" h="3467" w="3467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5"/>
            <p:cNvSpPr/>
            <p:nvPr/>
          </p:nvSpPr>
          <p:spPr>
            <a:xfrm>
              <a:off x="2178025" y="3289500"/>
              <a:ext cx="104000" cy="67950"/>
            </a:xfrm>
            <a:custGeom>
              <a:rect b="b" l="l" r="r" t="t"/>
              <a:pathLst>
                <a:path extrusionOk="0" h="2718" w="416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5"/>
            <p:cNvSpPr/>
            <p:nvPr/>
          </p:nvSpPr>
          <p:spPr>
            <a:xfrm>
              <a:off x="2070125" y="3444225"/>
              <a:ext cx="106350" cy="69075"/>
            </a:xfrm>
            <a:custGeom>
              <a:rect b="b" l="l" r="r" t="t"/>
              <a:pathLst>
                <a:path extrusionOk="0" h="2763" w="4254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5"/>
            <p:cNvSpPr/>
            <p:nvPr/>
          </p:nvSpPr>
          <p:spPr>
            <a:xfrm>
              <a:off x="2219775" y="3375350"/>
              <a:ext cx="89025" cy="85875"/>
            </a:xfrm>
            <a:custGeom>
              <a:rect b="b" l="l" r="r" t="t"/>
              <a:pathLst>
                <a:path extrusionOk="0" h="3435" w="3561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5"/>
            <p:cNvSpPr/>
            <p:nvPr/>
          </p:nvSpPr>
          <p:spPr>
            <a:xfrm>
              <a:off x="2037825" y="3339125"/>
              <a:ext cx="138650" cy="88225"/>
            </a:xfrm>
            <a:custGeom>
              <a:rect b="b" l="l" r="r" t="t"/>
              <a:pathLst>
                <a:path extrusionOk="0" h="3529" w="5546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5"/>
            <p:cNvSpPr/>
            <p:nvPr/>
          </p:nvSpPr>
          <p:spPr>
            <a:xfrm>
              <a:off x="2193775" y="3460400"/>
              <a:ext cx="140225" cy="89825"/>
            </a:xfrm>
            <a:custGeom>
              <a:rect b="b" l="l" r="r" t="t"/>
              <a:pathLst>
                <a:path extrusionOk="0" h="3593" w="5609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8;p5"/>
          <p:cNvSpPr txBox="1"/>
          <p:nvPr/>
        </p:nvSpPr>
        <p:spPr>
          <a:xfrm>
            <a:off x="1084500" y="9703950"/>
            <a:ext cx="60813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5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3" name="Google Shape;73;p14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4" name="Google Shape;74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6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1" name="Google Shape;81;p16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2" name="Google Shape;82;p16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88" name="Google Shape;88;p18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89" name="Google Shape;89;p1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2">
  <p:cSld name="TITLE_2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92" name="Google Shape;92;p19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 txBox="1"/>
          <p:nvPr>
            <p:ph type="ctrTitle"/>
          </p:nvPr>
        </p:nvSpPr>
        <p:spPr>
          <a:xfrm>
            <a:off x="257712" y="1511298"/>
            <a:ext cx="7044600" cy="41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/>
        </p:txBody>
      </p:sp>
      <p:sp>
        <p:nvSpPr>
          <p:cNvPr id="100" name="Google Shape;100;p21"/>
          <p:cNvSpPr txBox="1"/>
          <p:nvPr>
            <p:ph idx="1" type="subTitle"/>
          </p:nvPr>
        </p:nvSpPr>
        <p:spPr>
          <a:xfrm>
            <a:off x="257705" y="5752555"/>
            <a:ext cx="7044600" cy="16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01" name="Google Shape;101;p21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04" name="Google Shape;104;p22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257705" y="2339232"/>
            <a:ext cx="70446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08" name="Google Shape;108;p23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1" type="body"/>
          </p:nvPr>
        </p:nvSpPr>
        <p:spPr>
          <a:xfrm>
            <a:off x="257705" y="2339232"/>
            <a:ext cx="33072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112" name="Google Shape;112;p24"/>
          <p:cNvSpPr txBox="1"/>
          <p:nvPr>
            <p:ph idx="2" type="body"/>
          </p:nvPr>
        </p:nvSpPr>
        <p:spPr>
          <a:xfrm>
            <a:off x="3995291" y="2339232"/>
            <a:ext cx="33072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113" name="Google Shape;113;p24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pair">
  <p:cSld name="BIG_NUMB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42" name="Google Shape;42;p6"/>
          <p:cNvSpPr/>
          <p:nvPr/>
        </p:nvSpPr>
        <p:spPr>
          <a:xfrm>
            <a:off x="6699000" y="0"/>
            <a:ext cx="8610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6"/>
          <p:cNvSpPr txBox="1"/>
          <p:nvPr/>
        </p:nvSpPr>
        <p:spPr>
          <a:xfrm>
            <a:off x="432000" y="9715500"/>
            <a:ext cx="6435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5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6"/>
          <p:cNvSpPr txBox="1"/>
          <p:nvPr>
            <p:ph type="title"/>
          </p:nvPr>
        </p:nvSpPr>
        <p:spPr>
          <a:xfrm>
            <a:off x="257705" y="1127727"/>
            <a:ext cx="2321700" cy="15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9" name="Google Shape;119;p26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120" name="Google Shape;120;p26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/>
          <p:nvPr>
            <p:ph type="title"/>
          </p:nvPr>
        </p:nvSpPr>
        <p:spPr>
          <a:xfrm>
            <a:off x="405325" y="913690"/>
            <a:ext cx="5264700" cy="830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23" name="Google Shape;123;p27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4375" lIns="114375" spcFirstLastPara="1" rIns="114375" wrap="square" tIns="1143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8"/>
          <p:cNvSpPr txBox="1"/>
          <p:nvPr>
            <p:ph type="title"/>
          </p:nvPr>
        </p:nvSpPr>
        <p:spPr>
          <a:xfrm>
            <a:off x="219508" y="2503032"/>
            <a:ext cx="3344400" cy="30084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127" name="Google Shape;127;p28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28" name="Google Shape;128;p28"/>
          <p:cNvSpPr txBox="1"/>
          <p:nvPr>
            <p:ph idx="2" type="body"/>
          </p:nvPr>
        </p:nvSpPr>
        <p:spPr>
          <a:xfrm>
            <a:off x="4083839" y="1469689"/>
            <a:ext cx="3172500" cy="75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9" name="Google Shape;129;p28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/>
          <p:nvPr>
            <p:ph idx="1" type="body"/>
          </p:nvPr>
        </p:nvSpPr>
        <p:spPr>
          <a:xfrm>
            <a:off x="257705" y="8586994"/>
            <a:ext cx="4959600" cy="122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132" name="Google Shape;132;p29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0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114375" lIns="114375" spcFirstLastPara="1" rIns="114375" wrap="square" tIns="1143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r>
              <a:t>xx%</a:t>
            </a:r>
          </a:p>
        </p:txBody>
      </p:sp>
      <p:sp>
        <p:nvSpPr>
          <p:cNvPr id="135" name="Google Shape;135;p30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746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36" name="Google Shape;136;p30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1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impair" type="blank">
  <p:cSld name="BLANK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46" name="Google Shape;46;p7"/>
          <p:cNvSpPr txBox="1"/>
          <p:nvPr/>
        </p:nvSpPr>
        <p:spPr>
          <a:xfrm>
            <a:off x="1003500" y="97440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" name="Google Shape;47;p7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pair 1">
  <p:cSld name="BIG_NUMBER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50" name="Google Shape;50;p8"/>
          <p:cNvSpPr txBox="1"/>
          <p:nvPr/>
        </p:nvSpPr>
        <p:spPr>
          <a:xfrm>
            <a:off x="432000" y="9715500"/>
            <a:ext cx="6435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" name="Google Shape;51;p8"/>
          <p:cNvSpPr/>
          <p:nvPr/>
        </p:nvSpPr>
        <p:spPr>
          <a:xfrm>
            <a:off x="6810375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impair 1">
  <p:cSld name="BLANK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54" name="Google Shape;54;p9"/>
          <p:cNvSpPr txBox="1"/>
          <p:nvPr/>
        </p:nvSpPr>
        <p:spPr>
          <a:xfrm>
            <a:off x="1003500" y="97440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8" name="Google Shape;58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p12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6" name="Google Shape;66;p12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257705" y="2339232"/>
            <a:ext cx="7044600" cy="69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4375" lIns="114375" spcFirstLastPara="1" rIns="114375" wrap="square" tIns="114375">
            <a:normAutofit/>
          </a:bodyPr>
          <a:lstStyle>
            <a:lvl1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●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2" type="sldNum"/>
          </p:nvPr>
        </p:nvSpPr>
        <p:spPr>
          <a:xfrm>
            <a:off x="7004788" y="9465147"/>
            <a:ext cx="453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4375" lIns="114375" spcFirstLastPara="1" rIns="114375" wrap="square" tIns="11437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cemea.asso.fr/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"/>
          <p:cNvSpPr txBox="1"/>
          <p:nvPr/>
        </p:nvSpPr>
        <p:spPr>
          <a:xfrm>
            <a:off x="1167900" y="11498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6EB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1"/>
          <p:cNvSpPr txBox="1"/>
          <p:nvPr/>
        </p:nvSpPr>
        <p:spPr>
          <a:xfrm>
            <a:off x="1084500" y="3981780"/>
            <a:ext cx="6167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Objectifs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Distinguer le type d’images qui peut porter préjudice à soi ou à d’autres sur internet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Se poser les bonnes questions avant de poster un contenu préjudiciable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"/>
          <p:cNvSpPr txBox="1"/>
          <p:nvPr/>
        </p:nvSpPr>
        <p:spPr>
          <a:xfrm>
            <a:off x="1084500" y="3086150"/>
            <a:ext cx="616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Description rapide :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Cet atelier d’expression et de compréhension s’appuie sur une proposition initiale des </a:t>
            </a:r>
            <a:r>
              <a:rPr b="0" i="0" lang="fr" sz="11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Ceméa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. Elle a été adaptée pour discuter d’identité numérique et de respect des autres avec des personnes en situation de handicap. Il s’agit d’un photolangage guidé.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"/>
          <p:cNvSpPr txBox="1"/>
          <p:nvPr/>
        </p:nvSpPr>
        <p:spPr>
          <a:xfrm>
            <a:off x="1084500" y="4877410"/>
            <a:ext cx="60813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Matériel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Vidéo projecteur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Support de jeu à découper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"/>
          <p:cNvSpPr txBox="1"/>
          <p:nvPr/>
        </p:nvSpPr>
        <p:spPr>
          <a:xfrm>
            <a:off x="1084500" y="5773040"/>
            <a:ext cx="6000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Prérequis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Aucun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"/>
          <p:cNvSpPr txBox="1"/>
          <p:nvPr/>
        </p:nvSpPr>
        <p:spPr>
          <a:xfrm>
            <a:off x="1084500" y="7841500"/>
            <a:ext cx="60813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Messages clés :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Certaines images et certains contenus peuvent porter</a:t>
            </a:r>
            <a:b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préjudice aux gens qui sont identifiés dessus ou moi. Par</a:t>
            </a:r>
            <a:b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exemple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○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 photos de nus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○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 photos qui mettent en scène des actions illégales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réfléchis avant de partager ou de poster une photo : Est-ce que c’est sûr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demande l’avis des gens sur les photos avant de les partager.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"/>
          <p:cNvSpPr txBox="1"/>
          <p:nvPr/>
        </p:nvSpPr>
        <p:spPr>
          <a:xfrm>
            <a:off x="1084500" y="6499470"/>
            <a:ext cx="61671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Supports et contenus utilisés: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b="1" i="0" lang="fr" sz="1100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Réseaux sociaux - Je publie, je ne publie pas, je signale (jeu à découper)</a:t>
            </a:r>
            <a:r>
              <a:rPr b="1" i="0" lang="f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Réseaux sociaux - Je publie, je ne publie pas, je signale (support) </a:t>
            </a:r>
            <a:r>
              <a:rPr b="1" i="0" lang="f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28331" y="7395113"/>
            <a:ext cx="265980" cy="234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" name="Google Shape;151;p1"/>
          <p:cNvGrpSpPr/>
          <p:nvPr/>
        </p:nvGrpSpPr>
        <p:grpSpPr>
          <a:xfrm>
            <a:off x="1422440" y="1358689"/>
            <a:ext cx="748806" cy="585001"/>
            <a:chOff x="-40378075" y="3267450"/>
            <a:chExt cx="317425" cy="289075"/>
          </a:xfrm>
        </p:grpSpPr>
        <p:sp>
          <p:nvSpPr>
            <p:cNvPr id="152" name="Google Shape;152;p1"/>
            <p:cNvSpPr/>
            <p:nvPr/>
          </p:nvSpPr>
          <p:spPr>
            <a:xfrm>
              <a:off x="-40218975" y="3308400"/>
              <a:ext cx="158325" cy="248125"/>
            </a:xfrm>
            <a:custGeom>
              <a:rect b="b" l="l" r="r" t="t"/>
              <a:pathLst>
                <a:path extrusionOk="0" h="9925" w="6333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-40316650" y="3267450"/>
              <a:ext cx="86675" cy="257575"/>
            </a:xfrm>
            <a:custGeom>
              <a:rect b="b" l="l" r="r" t="t"/>
              <a:pathLst>
                <a:path extrusionOk="0" h="10303" w="3467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-40209525" y="3267450"/>
              <a:ext cx="86650" cy="257575"/>
            </a:xfrm>
            <a:custGeom>
              <a:rect b="b" l="l" r="r" t="t"/>
              <a:pathLst>
                <a:path extrusionOk="0" h="10303" w="3466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-40378075" y="3308400"/>
              <a:ext cx="157550" cy="248125"/>
            </a:xfrm>
            <a:custGeom>
              <a:rect b="b" l="l" r="r" t="t"/>
              <a:pathLst>
                <a:path extrusionOk="0" h="9925" w="6302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6" name="Google Shape;15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43913" y="7048600"/>
            <a:ext cx="234801" cy="2348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"/>
          <p:cNvSpPr txBox="1"/>
          <p:nvPr/>
        </p:nvSpPr>
        <p:spPr>
          <a:xfrm>
            <a:off x="914400" y="381000"/>
            <a:ext cx="69246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Arial"/>
                <a:ea typeface="Arial"/>
                <a:cs typeface="Arial"/>
                <a:sym typeface="Arial"/>
              </a:rPr>
              <a:t>Je publie, je ne publie pas, je signale</a:t>
            </a:r>
            <a:endParaRPr b="1" i="0" sz="2500" u="none" cap="none" strike="noStrike">
              <a:solidFill>
                <a:srgbClr val="78D2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"/>
          <p:cNvSpPr txBox="1"/>
          <p:nvPr/>
        </p:nvSpPr>
        <p:spPr>
          <a:xfrm rot="-5400000">
            <a:off x="-1068000" y="78895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9" name="Google Shape;159;p1"/>
          <p:cNvGrpSpPr/>
          <p:nvPr/>
        </p:nvGrpSpPr>
        <p:grpSpPr>
          <a:xfrm>
            <a:off x="254825" y="507599"/>
            <a:ext cx="354341" cy="354341"/>
            <a:chOff x="-49027775" y="3183175"/>
            <a:chExt cx="299325" cy="299325"/>
          </a:xfrm>
        </p:grpSpPr>
        <p:sp>
          <p:nvSpPr>
            <p:cNvPr id="160" name="Google Shape;160;p1"/>
            <p:cNvSpPr/>
            <p:nvPr/>
          </p:nvSpPr>
          <p:spPr>
            <a:xfrm>
              <a:off x="-48870250" y="3183175"/>
              <a:ext cx="141800" cy="185900"/>
            </a:xfrm>
            <a:custGeom>
              <a:rect b="b" l="l" r="r" t="t"/>
              <a:pathLst>
                <a:path extrusionOk="0" h="7436" w="5672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-49027775" y="3183175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-49027775" y="3295800"/>
              <a:ext cx="141800" cy="186700"/>
            </a:xfrm>
            <a:custGeom>
              <a:rect b="b" l="l" r="r" t="t"/>
              <a:pathLst>
                <a:path extrusionOk="0" h="7468" w="5672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-48914350" y="3340700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"/>
          <p:cNvSpPr/>
          <p:nvPr/>
        </p:nvSpPr>
        <p:spPr>
          <a:xfrm>
            <a:off x="440675" y="4185435"/>
            <a:ext cx="1756200" cy="3318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"/>
          <p:cNvSpPr/>
          <p:nvPr/>
        </p:nvSpPr>
        <p:spPr>
          <a:xfrm>
            <a:off x="469250" y="1321950"/>
            <a:ext cx="1756200" cy="3318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"/>
          <p:cNvSpPr txBox="1"/>
          <p:nvPr/>
        </p:nvSpPr>
        <p:spPr>
          <a:xfrm>
            <a:off x="360652" y="3514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Arial"/>
                <a:ea typeface="Arial"/>
                <a:cs typeface="Arial"/>
                <a:sym typeface="Arial"/>
              </a:rPr>
              <a:t>Déroulé</a:t>
            </a:r>
            <a:endParaRPr b="1" i="0" sz="2500" u="none" cap="none" strike="noStrike">
              <a:solidFill>
                <a:srgbClr val="78D2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"/>
          <p:cNvSpPr txBox="1"/>
          <p:nvPr/>
        </p:nvSpPr>
        <p:spPr>
          <a:xfrm flipH="1" rot="5400000">
            <a:off x="5622300" y="8491625"/>
            <a:ext cx="30144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"/>
          <p:cNvSpPr txBox="1"/>
          <p:nvPr/>
        </p:nvSpPr>
        <p:spPr>
          <a:xfrm>
            <a:off x="430550" y="1321950"/>
            <a:ext cx="5946000" cy="82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Introduction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Présentez l’objet de l’atelier du jour : “Aujourd’hui on va parler de notre image en ligne, c’est à dire quand on utilise internet et plus particulièrement les réseaux sociaux”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Interpellez les personnes sur les réseaux sociaux qu’elles / ils utilisent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“Est ce que vous utilisez un réseau social ? lesquels ? et pourquoi ceux là ? qu’est ce que vous y faites ?”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“Est ce que vous partagez beaucoup de contenus, c'est-à-dire des photos, des vidéos, des commentaires sur internet ?”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“Est-ce que vous avez déjà vu des photos de vous sur internet que vous ne vouliez pas voir ?”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“Qu’est ce que vous avez ressenti ?”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“Comment est-ce que vous choisissez ce que vous partagez sur internet ?”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 startAt="2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Expression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Imprimez la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diapo 1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avec les 3 catégories (je publie, je ne partage pas, je signale) et mettez la au centre des personnes.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Expliciter chaque catégorie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publie : L’image n’a pas de raison d'inquiéter ma réputation ou celle de mes proches, je publie ou partage.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ne partage pas : L’image peut porter préjudice à moi ou à mes proches, je ne la partage pas.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signale : L’image est dangereuse, je demande à ce qu’elle ne soit plus en ligne.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Découpez les différentes images et faites une pile avec. Demandez aux personnes de venir en prendre une.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À chaque image tirée, demandez à l’ensemble du groupe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Qu’est-ce qu’il y a sur cette image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Est-ce que j’ai déjà été confronté à ce type d'image en ligne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Est-ce que je publie, non ou est-ce que je signale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Pourquoi ce choix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Puis déposez l’image sur l'un des 3 espaces qui vous semble le plus adapté.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Appuyez-vous sur les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diapo 3 et 4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du support pour animer la discussion et orienter, relancer ou corriger les choix faits.</a:t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3" name="Google Shape;173;p2"/>
          <p:cNvGrpSpPr/>
          <p:nvPr/>
        </p:nvGrpSpPr>
        <p:grpSpPr>
          <a:xfrm>
            <a:off x="6952325" y="589624"/>
            <a:ext cx="354341" cy="354341"/>
            <a:chOff x="-49027775" y="3183175"/>
            <a:chExt cx="299325" cy="299325"/>
          </a:xfrm>
        </p:grpSpPr>
        <p:sp>
          <p:nvSpPr>
            <p:cNvPr id="174" name="Google Shape;174;p2"/>
            <p:cNvSpPr/>
            <p:nvPr/>
          </p:nvSpPr>
          <p:spPr>
            <a:xfrm>
              <a:off x="-48870250" y="3183175"/>
              <a:ext cx="141800" cy="185900"/>
            </a:xfrm>
            <a:custGeom>
              <a:rect b="b" l="l" r="r" t="t"/>
              <a:pathLst>
                <a:path extrusionOk="0" h="7436" w="5672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-49027775" y="3183175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-49027775" y="3295800"/>
              <a:ext cx="141800" cy="186700"/>
            </a:xfrm>
            <a:custGeom>
              <a:rect b="b" l="l" r="r" t="t"/>
              <a:pathLst>
                <a:path extrusionOk="0" h="7468" w="5672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-48914350" y="3340700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/>
          <p:nvPr/>
        </p:nvSpPr>
        <p:spPr>
          <a:xfrm rot="-5400000">
            <a:off x="-1183950" y="77679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IDENTITÉ NUMÉRIQUE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1040325" y="508100"/>
            <a:ext cx="1756200" cy="3318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3"/>
          <p:cNvSpPr txBox="1"/>
          <p:nvPr/>
        </p:nvSpPr>
        <p:spPr>
          <a:xfrm>
            <a:off x="1653379" y="3873600"/>
            <a:ext cx="5573400" cy="5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Il ne s’agit pas ici de décider de ce qui est publiable ou non, il s’agit de donner des éléments permettant de faire des choix de publication veillant à l’intégrité des personnes.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3"/>
          <p:cNvSpPr/>
          <p:nvPr/>
        </p:nvSpPr>
        <p:spPr>
          <a:xfrm>
            <a:off x="1040325" y="1528018"/>
            <a:ext cx="2826900" cy="3318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0325" y="3994800"/>
            <a:ext cx="562598" cy="51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"/>
          <p:cNvSpPr txBox="1"/>
          <p:nvPr/>
        </p:nvSpPr>
        <p:spPr>
          <a:xfrm>
            <a:off x="1052325" y="498575"/>
            <a:ext cx="59460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 startAt="3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Synthèse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(Slides 3 à 8)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Continuez  l’atelier en questionnant les personnes quant à leurs réactions avant et après avoir publier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 startAt="4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Reformulation et conclusion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Avant de clore l'atelier et de quitter le groupe, demandez à chacun</a:t>
            </a:r>
            <a:r>
              <a:rPr lang="fr" sz="1100">
                <a:solidFill>
                  <a:srgbClr val="213A8E"/>
                </a:solidFill>
              </a:rPr>
              <a:t>, chacun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 de dire ce qui lui a paru important dans l’atelier aujourd’hui et de dire la bonne pratique qui lui semble la plus importante parmi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Être derrière un écran ne donne pas tous les droits. Je respecte les autres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je veux poster la photo de quelqu’un, je dois lui demander. C’est le droit à l’image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Il faut respecter la vie privée des autres en étant attentif à ce que je publie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réfléchis aux conséquences avant de publier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peux bloquer ou signaler des contenus qui me dérangent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dois prévenir quelqu’un de confiance quand une image à été publiée sans mon accord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942975" y="3873600"/>
            <a:ext cx="6143700" cy="708000"/>
          </a:xfrm>
          <a:prstGeom prst="rect">
            <a:avLst/>
          </a:prstGeom>
          <a:noFill/>
          <a:ln cap="flat" cmpd="sng" w="9525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3"/>
          <p:cNvSpPr txBox="1"/>
          <p:nvPr/>
        </p:nvSpPr>
        <p:spPr>
          <a:xfrm>
            <a:off x="2343650" y="5291350"/>
            <a:ext cx="4784400" cy="9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Pour faire face à des potentielles problématiques liées à des troubles de l’inhibition dans le groupe, équipez-vous et présentez un dispositif type “bâton de parole”. Si une ou plusieurs personnes ont des difficultés de préhension, soyez </a:t>
            </a:r>
            <a:r>
              <a:rPr lang="fr" sz="1100">
                <a:solidFill>
                  <a:srgbClr val="213A8E"/>
                </a:solidFill>
                <a:highlight>
                  <a:srgbClr val="FFFFFF"/>
                </a:highlight>
              </a:rPr>
              <a:t>la personne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qui fera voyager le “bâton de parole”.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3"/>
          <p:cNvSpPr txBox="1"/>
          <p:nvPr/>
        </p:nvSpPr>
        <p:spPr>
          <a:xfrm>
            <a:off x="1396888" y="6330983"/>
            <a:ext cx="47844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Demandez régulièrement de reformuler ce que vous dites, ce qu’elles / ils font, vont faire, etc. par divers moyens (oral, écrit, montrer, etc.). Ça facilite “l’inscription” dans la mémoire.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49275" y="5408422"/>
            <a:ext cx="841668" cy="84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10075" y="6250125"/>
            <a:ext cx="780250" cy="780227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"/>
          <p:cNvSpPr txBox="1"/>
          <p:nvPr/>
        </p:nvSpPr>
        <p:spPr>
          <a:xfrm>
            <a:off x="2267450" y="7254517"/>
            <a:ext cx="4784400" cy="6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S’il y a des personnes non lectrices, demandez d’abord si quelqu’un veut lire le mail ou le sms et/ou le décrire. Si personne ne veut/peut, faites le.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96900" y="7251500"/>
            <a:ext cx="718801" cy="718801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"/>
          <p:cNvSpPr txBox="1"/>
          <p:nvPr/>
        </p:nvSpPr>
        <p:spPr>
          <a:xfrm>
            <a:off x="1349275" y="8282600"/>
            <a:ext cx="4646400" cy="6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vous animez auprès d’un groupe de travailleuses et travailleurs en milieu protégé ou souhaitant se diriger vers le milieu ordinaire, insistez sur le fait que la e-réputation est importante autant pour la vie personnelle que pour la vie professionnelle.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Google Shape;196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71513" y="8282605"/>
            <a:ext cx="718801" cy="71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"/>
          <p:cNvSpPr txBox="1"/>
          <p:nvPr/>
        </p:nvSpPr>
        <p:spPr>
          <a:xfrm>
            <a:off x="1074952" y="4842614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78D2AA"/>
                </a:solidFill>
                <a:latin typeface="Arial"/>
                <a:ea typeface="Arial"/>
                <a:cs typeface="Arial"/>
                <a:sym typeface="Arial"/>
              </a:rPr>
              <a:t>Conseils</a:t>
            </a:r>
            <a:endParaRPr b="1" i="0" sz="2500" u="none" cap="none" strike="noStrike">
              <a:solidFill>
                <a:srgbClr val="78D2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8" name="Google Shape;198;p3"/>
          <p:cNvGrpSpPr/>
          <p:nvPr/>
        </p:nvGrpSpPr>
        <p:grpSpPr>
          <a:xfrm>
            <a:off x="254825" y="507599"/>
            <a:ext cx="354341" cy="354341"/>
            <a:chOff x="-49027775" y="3183175"/>
            <a:chExt cx="299325" cy="299325"/>
          </a:xfrm>
        </p:grpSpPr>
        <p:sp>
          <p:nvSpPr>
            <p:cNvPr id="199" name="Google Shape;199;p3"/>
            <p:cNvSpPr/>
            <p:nvPr/>
          </p:nvSpPr>
          <p:spPr>
            <a:xfrm>
              <a:off x="-48870250" y="3183175"/>
              <a:ext cx="141800" cy="185900"/>
            </a:xfrm>
            <a:custGeom>
              <a:rect b="b" l="l" r="r" t="t"/>
              <a:pathLst>
                <a:path extrusionOk="0" h="7436" w="5672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-49027775" y="3183175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-49027775" y="3295800"/>
              <a:ext cx="141800" cy="186700"/>
            </a:xfrm>
            <a:custGeom>
              <a:rect b="b" l="l" r="r" t="t"/>
              <a:pathLst>
                <a:path extrusionOk="0" h="7468" w="5672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-48914350" y="3340700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78D2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13A8E"/>
      </a:dk1>
      <a:lt1>
        <a:srgbClr val="FFFFFF"/>
      </a:lt1>
      <a:dk2>
        <a:srgbClr val="595959"/>
      </a:dk2>
      <a:lt2>
        <a:srgbClr val="EEEEEE"/>
      </a:lt2>
      <a:accent1>
        <a:srgbClr val="78D2AA"/>
      </a:accent1>
      <a:accent2>
        <a:srgbClr val="212121"/>
      </a:accent2>
      <a:accent3>
        <a:srgbClr val="78909C"/>
      </a:accent3>
      <a:accent4>
        <a:srgbClr val="FFAB40"/>
      </a:accent4>
      <a:accent5>
        <a:srgbClr val="78D2AA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